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Lora"/>
      <p:regular r:id="rId17"/>
      <p:bold r:id="rId18"/>
      <p:italic r:id="rId19"/>
      <p:boldItalic r:id="rId20"/>
    </p:embeddedFont>
    <p:embeddedFont>
      <p:font typeface="Quattrocento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5" roundtripDataSignature="AMtx7min+Kiwt0AiAZqEEu1rrPAgqgZH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ra-boldItalic.fntdata"/><Relationship Id="rId22" Type="http://schemas.openxmlformats.org/officeDocument/2006/relationships/font" Target="fonts/QuattrocentoSans-bold.fntdata"/><Relationship Id="rId21" Type="http://schemas.openxmlformats.org/officeDocument/2006/relationships/font" Target="fonts/QuattrocentoSans-regular.fntdata"/><Relationship Id="rId24" Type="http://schemas.openxmlformats.org/officeDocument/2006/relationships/font" Target="fonts/QuattrocentoSans-boldItalic.fntdata"/><Relationship Id="rId23" Type="http://schemas.openxmlformats.org/officeDocument/2006/relationships/font" Target="fonts/Quattrocento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Lora-regular.fntdata"/><Relationship Id="rId16" Type="http://schemas.openxmlformats.org/officeDocument/2006/relationships/slide" Target="slides/slide11.xml"/><Relationship Id="rId19" Type="http://schemas.openxmlformats.org/officeDocument/2006/relationships/font" Target="fonts/Lora-italic.fntdata"/><Relationship Id="rId18" Type="http://schemas.openxmlformats.org/officeDocument/2006/relationships/font" Target="fonts/Lor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Distributive implications =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 	 	 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even a well-orchestrated conduct of economic policy among states cannot shield from global external shocks that hit the Eurozone economies at the same time but in very different ways.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Coordination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Lead to goal achieve a non inflationary and balanced growth by smoothing the business cycle.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convergence among EMU countries by exploiting positive spillover effects and/or limiting negative ones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 	 	 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Are those solidarity actions?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economic policy coordination requires a </a:t>
            </a:r>
            <a:r>
              <a:rPr b="1" lang="en-US"/>
              <a:t>shared understanding </a:t>
            </a:r>
            <a:r>
              <a:rPr lang="en-US"/>
              <a:t>of the common goal and a commitment not to bypass each other’s will in its achievement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along with the fact of being part of the EMU impose significant </a:t>
            </a:r>
            <a:r>
              <a:rPr b="1" lang="en-US"/>
              <a:t>costs on MS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			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					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All are for the overcoming of different adversities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				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			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		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Insurance: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Lead to goal by avoiding “bad equilibria” and break up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4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cxnSp>
        <p:nvCxnSpPr>
          <p:cNvPr id="10" name="Google Shape;10;p14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4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cxnSp>
        <p:nvCxnSpPr>
          <p:cNvPr id="14" name="Google Shape;14;p1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idx="1" type="body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381000" lvl="0" marL="4572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i="1" sz="2400">
                <a:latin typeface="Lora"/>
                <a:ea typeface="Lora"/>
                <a:cs typeface="Lora"/>
                <a:sym typeface="Lora"/>
              </a:defRPr>
            </a:lvl1pPr>
            <a:lvl2pPr indent="-355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indent="-355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indent="-3810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i="1" sz="2400">
                <a:latin typeface="Lora"/>
                <a:ea typeface="Lora"/>
                <a:cs typeface="Lora"/>
                <a:sym typeface="Lora"/>
              </a:defRPr>
            </a:lvl4pPr>
            <a:lvl5pPr indent="-3810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i="1" sz="2400">
                <a:latin typeface="Lora"/>
                <a:ea typeface="Lora"/>
                <a:cs typeface="Lora"/>
                <a:sym typeface="Lora"/>
              </a:defRPr>
            </a:lvl5pPr>
            <a:lvl6pPr indent="-3810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i="1" sz="2400">
                <a:latin typeface="Lora"/>
                <a:ea typeface="Lora"/>
                <a:cs typeface="Lora"/>
                <a:sym typeface="Lora"/>
              </a:defRPr>
            </a:lvl6pPr>
            <a:lvl7pPr indent="-3810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i="1" sz="2400">
                <a:latin typeface="Lora"/>
                <a:ea typeface="Lora"/>
                <a:cs typeface="Lora"/>
                <a:sym typeface="Lora"/>
              </a:defRPr>
            </a:lvl7pPr>
            <a:lvl8pPr indent="-3810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i="1" sz="2400">
                <a:latin typeface="Lora"/>
                <a:ea typeface="Lora"/>
                <a:cs typeface="Lora"/>
                <a:sym typeface="Lora"/>
              </a:defRPr>
            </a:lvl8pPr>
            <a:lvl9pPr indent="-3810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i="1" sz="2400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cxnSp>
        <p:nvCxnSpPr>
          <p:cNvPr id="19" name="Google Shape;19;p16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16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6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“</a:t>
            </a:r>
            <a:endParaRPr b="1" i="0" sz="3600" u="none" cap="none" strike="noStrik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1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1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7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cxnSp>
        <p:nvCxnSpPr>
          <p:cNvPr id="27" name="Google Shape;27;p1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1" name="Google Shape;31;p18"/>
          <p:cNvSpPr txBox="1"/>
          <p:nvPr>
            <p:ph idx="2" type="body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cxnSp>
        <p:nvCxnSpPr>
          <p:cNvPr id="32" name="Google Shape;32;p1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1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" name="Google Shape;34;p1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2" type="body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40" name="Google Shape;40;p19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9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Google Shape;42;p19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1990450" y="4037375"/>
            <a:ext cx="5163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Font typeface="Lora"/>
              <a:buNone/>
              <a:defRPr i="1" sz="1400">
                <a:latin typeface="Lora"/>
                <a:ea typeface="Lora"/>
                <a:cs typeface="Lora"/>
                <a:sym typeface="Lora"/>
              </a:defRPr>
            </a:lvl1pPr>
          </a:lstStyle>
          <a:p/>
        </p:txBody>
      </p:sp>
      <p:cxnSp>
        <p:nvCxnSpPr>
          <p:cNvPr id="45" name="Google Shape;45;p20"/>
          <p:cNvCxnSpPr/>
          <p:nvPr/>
        </p:nvCxnSpPr>
        <p:spPr>
          <a:xfrm>
            <a:off x="-6025" y="4666129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20"/>
          <p:cNvSpPr/>
          <p:nvPr/>
        </p:nvSpPr>
        <p:spPr>
          <a:xfrm>
            <a:off x="4457400" y="4551496"/>
            <a:ext cx="229200" cy="2292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21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21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b="0" i="0" sz="24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b="0" i="0" sz="20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b="0" i="0" sz="20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b="0" i="0" sz="18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b="1" i="0" sz="20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/>
          <p:nvPr>
            <p:ph type="ctrTitle"/>
          </p:nvPr>
        </p:nvSpPr>
        <p:spPr>
          <a:xfrm>
            <a:off x="996630" y="2003888"/>
            <a:ext cx="5362824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The Lure of Debt: A Repubblican Defense of Independent Fiscal Institutions in the EMU</a:t>
            </a:r>
            <a:endParaRPr/>
          </a:p>
        </p:txBody>
      </p:sp>
      <p:grpSp>
        <p:nvGrpSpPr>
          <p:cNvPr id="56" name="Google Shape;56;p1"/>
          <p:cNvGrpSpPr/>
          <p:nvPr/>
        </p:nvGrpSpPr>
        <p:grpSpPr>
          <a:xfrm>
            <a:off x="1289740" y="3503324"/>
            <a:ext cx="215966" cy="342399"/>
            <a:chOff x="6718575" y="2318625"/>
            <a:chExt cx="256950" cy="407375"/>
          </a:xfrm>
        </p:grpSpPr>
        <p:sp>
          <p:nvSpPr>
            <p:cNvPr id="57" name="Google Shape;57;p1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Google Shape;65;p1"/>
          <p:cNvSpPr txBox="1"/>
          <p:nvPr/>
        </p:nvSpPr>
        <p:spPr>
          <a:xfrm>
            <a:off x="6630075" y="3252275"/>
            <a:ext cx="2445900" cy="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Stefano Merlo, MSc. M.A.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8083" y="4214353"/>
            <a:ext cx="2573767" cy="64384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4397352" y="3752653"/>
            <a:ext cx="444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YSI Virtual Plenary</a:t>
            </a:r>
            <a:endParaRPr b="0" i="0" sz="14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Republican Obligations</a:t>
            </a:r>
            <a:endParaRPr/>
          </a:p>
        </p:txBody>
      </p:sp>
      <p:sp>
        <p:nvSpPr>
          <p:cNvPr id="132" name="Google Shape;132;p11"/>
          <p:cNvSpPr/>
          <p:nvPr/>
        </p:nvSpPr>
        <p:spPr>
          <a:xfrm>
            <a:off x="479569" y="1492504"/>
            <a:ext cx="8356930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Aim of Pettit (2012) : guarantee that citizens enjoy an “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 undominated status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in their relationship with the coercive state (Pettit, 2012, 147).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types of popular control over government: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Autorial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Interpretation of deficit bias in Republican (Pettit, 2012) terms: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Asymmetric information on the part of both citizens and opposition parties 🡪 accountability gap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"/>
          <p:cNvSpPr txBox="1"/>
          <p:nvPr>
            <p:ph type="title"/>
          </p:nvPr>
        </p:nvSpPr>
        <p:spPr>
          <a:xfrm>
            <a:off x="1390675" y="738349"/>
            <a:ext cx="38784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Fiscal Councils &amp; The Democratic Promise of Expertise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8" name="Google Shape;138;p12"/>
          <p:cNvSpPr txBox="1"/>
          <p:nvPr/>
        </p:nvSpPr>
        <p:spPr>
          <a:xfrm>
            <a:off x="589479" y="1482349"/>
            <a:ext cx="8017026" cy="3562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sources of bias:  i) political business cycles ii) common pool problems iii) signalling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Fiscal policy decisions may not be made subservient to citizen’s interests or responsive to citizens’ control and rather be used to further politicians’ own agendas.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Independent Fiscal Councils can reduce the </a:t>
            </a:r>
            <a:r>
              <a:rPr b="1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information asymmetry </a:t>
            </a:r>
            <a:r>
              <a:rPr b="0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between executives and voters by: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Carrying out ex-ante and ex-post analysis of fiscal solvency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Provide estimates of sustainability forecasts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Increase transparency of the budgetary process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Fiscal Councils’ expertise would elicit forms of 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reactive contestation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would preempt executives’ power abuses. </a:t>
            </a:r>
            <a:endParaRPr b="0" i="0" sz="14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39" name="Google Shape;13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6375" y="152400"/>
            <a:ext cx="216217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/>
          <p:nvPr/>
        </p:nvSpPr>
        <p:spPr>
          <a:xfrm>
            <a:off x="715950" y="1450725"/>
            <a:ext cx="7835100" cy="3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3" name="Google Shape;73;p2"/>
          <p:cNvSpPr txBox="1"/>
          <p:nvPr>
            <p:ph type="title"/>
          </p:nvPr>
        </p:nvSpPr>
        <p:spPr>
          <a:xfrm>
            <a:off x="1496200" y="829950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Argument Outline</a:t>
            </a:r>
            <a:endParaRPr/>
          </a:p>
        </p:txBody>
      </p:sp>
      <p:pic>
        <p:nvPicPr>
          <p:cNvPr id="74" name="Google Shape;7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00" y="339125"/>
            <a:ext cx="2228350" cy="4908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/>
          <p:nvPr/>
        </p:nvSpPr>
        <p:spPr>
          <a:xfrm>
            <a:off x="506211" y="1450724"/>
            <a:ext cx="7904003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Democratic states exhibit a tendency to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accumulate public debt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 time threatening the long-term sustainability of the state.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Choice School Economists and Pettit (2004) claim that the best way to solve this is to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depoliticize fiscal policy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leave to experts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claim that this paradigm has strongly influenced the European Monetary Union governance framework of fiscal policy.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Rules rule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 EMU.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powerful defense of this system of governance is that it relies on the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consent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all Member States</a:t>
            </a:r>
            <a:r>
              <a:rPr lang="en-US"/>
              <a:t>. But the influence of this system can be justified only to the extent that it allows Member States to discharge their own </a:t>
            </a:r>
            <a:r>
              <a:rPr b="1" lang="en-US"/>
              <a:t>obligations</a:t>
            </a:r>
            <a:r>
              <a:rPr lang="en-US"/>
              <a:t> to their own publics</a:t>
            </a:r>
            <a:endParaRPr/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/>
          <p:nvPr/>
        </p:nvSpPr>
        <p:spPr>
          <a:xfrm>
            <a:off x="715950" y="1450725"/>
            <a:ext cx="7835100" cy="3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			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can interpret these obligations in a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republican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 (Pettit, 2012) as a requirement on the kind of relati</a:t>
            </a:r>
            <a:r>
              <a:rPr lang="en-US"/>
              <a:t>on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ship (i.e. a non-dominating one) the state should have towards its citizens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Fiscal policy decisions by a government can interfere in an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arbitrary way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the choices that its own citizens make (i.e. vertical form of domination).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existence of deficit bias speaks of normatively problematic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information asymmetries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between the people and their representatives, which, in turn, suggest that those republican obligations have not been fulfilled.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Independent Fiscal Councils (subject to supranational regulation) can reduce these information asymmetries and help citizens </a:t>
            </a:r>
            <a:r>
              <a:rPr b="1" i="0" lang="en-US" sz="1400" u="none" cap="none" strike="noStrike">
                <a:solidFill>
                  <a:srgbClr val="000000"/>
                </a:solidFill>
              </a:rPr>
              <a:t>control executives’ choices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this policy area, thus making their interference non-arbitrary.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1" name="Google Shape;81;p3"/>
          <p:cNvSpPr txBox="1"/>
          <p:nvPr>
            <p:ph type="title"/>
          </p:nvPr>
        </p:nvSpPr>
        <p:spPr>
          <a:xfrm>
            <a:off x="1531975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Argument Outline (Cont’)</a:t>
            </a:r>
            <a:endParaRPr/>
          </a:p>
        </p:txBody>
      </p:sp>
      <p:pic>
        <p:nvPicPr>
          <p:cNvPr id="82" name="Google Shape;8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00" y="339125"/>
            <a:ext cx="2228350" cy="4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/>
        </p:nvSpPr>
        <p:spPr>
          <a:xfrm>
            <a:off x="666834" y="1454098"/>
            <a:ext cx="7686000" cy="35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Deficit Bias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tendency of governments to finance the yearly budget by borrowing from financial markets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Macroeconomic Perspective = Tension Between Two Goals: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Short-run business cycle stabilisation vs Long-term sustainability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Sources:</a:t>
            </a:r>
            <a:endParaRPr/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Political Business Cycle (Nordhaus, 1975 and Buchanan and Wagner 1977).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Pool Theory (Von Hagen and Harden,1995)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Competence Signalling (Rogoff and Siebert (1988)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 the hands of future governments (Alesina and Tabellini (1990) and Persson and Svenson (1989)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		</a:t>
            </a:r>
            <a:endParaRPr b="0" i="0" sz="16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88" name="Google Shape;8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3150" y="305650"/>
            <a:ext cx="2162175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4"/>
          <p:cNvSpPr txBox="1"/>
          <p:nvPr/>
        </p:nvSpPr>
        <p:spPr>
          <a:xfrm>
            <a:off x="1535540" y="870715"/>
            <a:ext cx="36081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Economist and Democracy</a:t>
            </a:r>
            <a:endParaRPr b="1" i="0" sz="20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/>
          <p:nvPr/>
        </p:nvSpPr>
        <p:spPr>
          <a:xfrm>
            <a:off x="715950" y="1450725"/>
            <a:ext cx="7835100" cy="3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95" name="Google Shape;9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00" y="339125"/>
            <a:ext cx="2228350" cy="4908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5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The Lure of Debt</a:t>
            </a:r>
            <a:endParaRPr/>
          </a:p>
        </p:txBody>
      </p:sp>
      <p:pic>
        <p:nvPicPr>
          <p:cNvPr id="97" name="Google Shape;9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900" y="1662925"/>
            <a:ext cx="6007226" cy="32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/>
        </p:nvSpPr>
        <p:spPr>
          <a:xfrm>
            <a:off x="715950" y="1450725"/>
            <a:ext cx="7835100" cy="3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03" name="Google Shape;1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00" y="339125"/>
            <a:ext cx="2228350" cy="490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6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The Lure of Debt cont’</a:t>
            </a:r>
            <a:endParaRPr/>
          </a:p>
        </p:txBody>
      </p:sp>
      <p:pic>
        <p:nvPicPr>
          <p:cNvPr descr="Screen Shot 2020-02-15 at 11.35.31.png" id="105" name="Google Shape;10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81250" y="1523007"/>
            <a:ext cx="5491671" cy="3496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700" y="339125"/>
            <a:ext cx="2228350" cy="490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7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Frequency of fiscal policy in a pro-cyclical direction</a:t>
            </a:r>
            <a:endParaRPr/>
          </a:p>
        </p:txBody>
      </p:sp>
      <p:pic>
        <p:nvPicPr>
          <p:cNvPr descr="Screen Shot 2020-02-15 at 11.35.53.png" id="112" name="Google Shape;11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95750" y="1765778"/>
            <a:ext cx="5413592" cy="2788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Pettit (2004, 2001) &amp; Depoliticisation </a:t>
            </a:r>
            <a:endParaRPr/>
          </a:p>
        </p:txBody>
      </p:sp>
      <p:sp>
        <p:nvSpPr>
          <p:cNvPr id="118" name="Google Shape;118;p9"/>
          <p:cNvSpPr/>
          <p:nvPr/>
        </p:nvSpPr>
        <p:spPr>
          <a:xfrm>
            <a:off x="515091" y="1685611"/>
            <a:ext cx="7797433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Electoral Interests and Deliberation: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““If a government faces a decision that will benefit one constituency over another and it has a powerful party-related interest in favoring one of them then there is little or no hope that it will be guided just by considerations of the common avowable good” (Pettit, 2001, 732). “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Solution: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should look to the possibility of depoliticizing the area of decision-making in question, thus allowing democracy to remain deliberative” (Pettit, 2004, 57)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3150" y="305650"/>
            <a:ext cx="216217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/>
          <p:nvPr>
            <p:ph type="title"/>
          </p:nvPr>
        </p:nvSpPr>
        <p:spPr>
          <a:xfrm>
            <a:off x="1390675" y="732275"/>
            <a:ext cx="38784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Monetary Union: Rules Rule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p10"/>
          <p:cNvSpPr txBox="1"/>
          <p:nvPr/>
        </p:nvSpPr>
        <p:spPr>
          <a:xfrm>
            <a:off x="741524" y="1420381"/>
            <a:ext cx="8017025" cy="3472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Depoliticisation of Fiscal Policy: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Rule-Based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framework to keep deficit and debt within bounds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Technical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supervision by the DG-ECOFIN European Commission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Intergovernmental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Decision making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🡪National Executives are at the top of the budgetary process, while parliaments’ role has been marginalized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the 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consent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Member States to this system of governance legitimate its outcomes?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Lord (2017): Consent is legitimate only to the extent that the power vested in the Union 	are necessary for member states’ democracies to meet their own 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obligations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toward their public.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6375" y="152400"/>
            <a:ext cx="216217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